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09" r:id="rId3"/>
    <p:sldId id="310" r:id="rId4"/>
    <p:sldId id="317" r:id="rId5"/>
    <p:sldId id="316" r:id="rId6"/>
    <p:sldId id="315" r:id="rId7"/>
    <p:sldId id="314" r:id="rId8"/>
    <p:sldId id="313" r:id="rId9"/>
    <p:sldId id="312" r:id="rId10"/>
    <p:sldId id="311" r:id="rId11"/>
    <p:sldId id="321" r:id="rId12"/>
    <p:sldId id="320" r:id="rId13"/>
    <p:sldId id="319" r:id="rId14"/>
    <p:sldId id="318" r:id="rId15"/>
    <p:sldId id="328" r:id="rId16"/>
    <p:sldId id="327" r:id="rId17"/>
    <p:sldId id="326" r:id="rId18"/>
    <p:sldId id="325" r:id="rId19"/>
    <p:sldId id="324" r:id="rId20"/>
    <p:sldId id="323" r:id="rId21"/>
    <p:sldId id="332" r:id="rId22"/>
    <p:sldId id="331" r:id="rId23"/>
    <p:sldId id="330" r:id="rId24"/>
    <p:sldId id="329" r:id="rId25"/>
    <p:sldId id="322" r:id="rId26"/>
    <p:sldId id="336" r:id="rId27"/>
    <p:sldId id="335" r:id="rId28"/>
    <p:sldId id="305" r:id="rId2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F36371C-4032-40F1-BAB3-DCA5A116F9B6}" type="datetimeFigureOut">
              <a:rPr lang="ru-RU" smtClean="0"/>
              <a:t>13.01.2015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CD33F69-787E-4226-8BA2-FA888C06903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36371C-4032-40F1-BAB3-DCA5A116F9B6}" type="datetimeFigureOut">
              <a:rPr lang="ru-RU" smtClean="0"/>
              <a:t>13.01.2015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D33F69-787E-4226-8BA2-FA888C06903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36371C-4032-40F1-BAB3-DCA5A116F9B6}" type="datetimeFigureOut">
              <a:rPr lang="ru-RU" smtClean="0"/>
              <a:t>13.01.2015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D33F69-787E-4226-8BA2-FA888C06903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36371C-4032-40F1-BAB3-DCA5A116F9B6}" type="datetimeFigureOut">
              <a:rPr lang="ru-RU" smtClean="0"/>
              <a:t>13.01.2015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D33F69-787E-4226-8BA2-FA888C06903A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36371C-4032-40F1-BAB3-DCA5A116F9B6}" type="datetimeFigureOut">
              <a:rPr lang="ru-RU" smtClean="0"/>
              <a:t>13.01.2015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D33F69-787E-4226-8BA2-FA888C06903A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36371C-4032-40F1-BAB3-DCA5A116F9B6}" type="datetimeFigureOut">
              <a:rPr lang="ru-RU" smtClean="0"/>
              <a:t>13.01.2015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D33F69-787E-4226-8BA2-FA888C06903A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36371C-4032-40F1-BAB3-DCA5A116F9B6}" type="datetimeFigureOut">
              <a:rPr lang="ru-RU" smtClean="0"/>
              <a:t>13.01.2015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D33F69-787E-4226-8BA2-FA888C06903A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36371C-4032-40F1-BAB3-DCA5A116F9B6}" type="datetimeFigureOut">
              <a:rPr lang="ru-RU" smtClean="0"/>
              <a:t>13.01.2015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D33F69-787E-4226-8BA2-FA888C06903A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36371C-4032-40F1-BAB3-DCA5A116F9B6}" type="datetimeFigureOut">
              <a:rPr lang="ru-RU" smtClean="0"/>
              <a:t>13.01.2015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D33F69-787E-4226-8BA2-FA888C06903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6F36371C-4032-40F1-BAB3-DCA5A116F9B6}" type="datetimeFigureOut">
              <a:rPr lang="ru-RU" smtClean="0"/>
              <a:t>13.01.2015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D33F69-787E-4226-8BA2-FA888C06903A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F36371C-4032-40F1-BAB3-DCA5A116F9B6}" type="datetimeFigureOut">
              <a:rPr lang="ru-RU" smtClean="0"/>
              <a:t>13.01.2015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CD33F69-787E-4226-8BA2-FA888C06903A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F36371C-4032-40F1-BAB3-DCA5A116F9B6}" type="datetimeFigureOut">
              <a:rPr lang="ru-RU" smtClean="0"/>
              <a:t>13.01.2015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CD33F69-787E-4226-8BA2-FA888C06903A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683568" y="3356992"/>
            <a:ext cx="7772400" cy="1829761"/>
          </a:xfrm>
        </p:spPr>
        <p:txBody>
          <a:bodyPr>
            <a:noAutofit/>
          </a:bodyPr>
          <a:lstStyle/>
          <a:p>
            <a:pPr algn="l"/>
            <a:r>
              <a:rPr lang="ru-RU" sz="2800" dirty="0">
                <a:effectLst/>
              </a:rPr>
              <a:t>Тема 1. УПРАВЛЕНИЕ ПРОЕКТАМИ: ОСНОВНЫЕ ПОНЯТИЯ</a:t>
            </a:r>
            <a:br>
              <a:rPr lang="ru-RU" sz="2800" dirty="0">
                <a:effectLst/>
              </a:rPr>
            </a:br>
            <a:r>
              <a:rPr lang="ru-RU" sz="2800" dirty="0">
                <a:effectLst/>
              </a:rPr>
              <a:t> </a:t>
            </a:r>
            <a:br>
              <a:rPr lang="ru-RU" sz="2800" dirty="0">
                <a:effectLst/>
              </a:rPr>
            </a:br>
            <a:r>
              <a:rPr lang="ru-RU" sz="2800" dirty="0">
                <a:effectLst/>
              </a:rPr>
              <a:t> </a:t>
            </a:r>
            <a:r>
              <a:rPr lang="ru-RU" sz="2800" dirty="0">
                <a:effectLst/>
              </a:rPr>
              <a:t/>
            </a:r>
            <a:br>
              <a:rPr lang="ru-RU" sz="2800" dirty="0">
                <a:effectLst/>
              </a:rPr>
            </a:br>
            <a:r>
              <a:rPr lang="ru-RU" sz="2800" dirty="0" smtClean="0">
                <a:effectLst/>
              </a:rPr>
              <a:t>1. Понятия </a:t>
            </a:r>
            <a:r>
              <a:rPr lang="ru-RU" sz="2800" dirty="0">
                <a:effectLst/>
              </a:rPr>
              <a:t>«проект» и «управление проектами»</a:t>
            </a:r>
            <a:r>
              <a:rPr lang="ru-RU" sz="2800" dirty="0">
                <a:effectLst/>
              </a:rPr>
              <a:t/>
            </a:r>
            <a:br>
              <a:rPr lang="ru-RU" sz="2800" dirty="0">
                <a:effectLst/>
              </a:rPr>
            </a:br>
            <a:r>
              <a:rPr lang="ru-RU" sz="2800" dirty="0">
                <a:effectLst/>
              </a:rPr>
              <a:t>2.    Методология управления проектами</a:t>
            </a:r>
            <a:br>
              <a:rPr lang="ru-RU" sz="2800" dirty="0">
                <a:effectLst/>
              </a:rPr>
            </a:br>
            <a:r>
              <a:rPr lang="ru-RU" sz="2800" dirty="0">
                <a:effectLst/>
              </a:rPr>
              <a:t>3.    Стандарты управления проектами</a:t>
            </a:r>
            <a:r>
              <a:rPr lang="ru-RU" sz="2800" dirty="0">
                <a:effectLst/>
              </a:rPr>
              <a:t/>
            </a:r>
            <a:br>
              <a:rPr lang="ru-RU" sz="2800" dirty="0">
                <a:effectLst/>
              </a:rPr>
            </a:b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41811434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16632"/>
            <a:ext cx="8640960" cy="6624736"/>
          </a:xfrm>
        </p:spPr>
        <p:txBody>
          <a:bodyPr>
            <a:normAutofit/>
          </a:bodyPr>
          <a:lstStyle/>
          <a:p>
            <a:pPr indent="540385" algn="just">
              <a:lnSpc>
                <a:spcPct val="150000"/>
              </a:lnSpc>
            </a:pPr>
            <a:r>
              <a:rPr lang="ru-RU" sz="1800" dirty="0">
                <a:latin typeface="Times New Roman" panose="02020603050405020304" pitchFamily="18" charset="0"/>
              </a:rPr>
              <a:t>7.	Управление проектными отклонениями:</a:t>
            </a:r>
            <a:endParaRPr lang="ru-RU" sz="1800" dirty="0"/>
          </a:p>
          <a:p>
            <a:pPr indent="540385" algn="just">
              <a:lnSpc>
                <a:spcPct val="150000"/>
              </a:lnSpc>
            </a:pPr>
            <a:r>
              <a:rPr lang="ru-RU" sz="1800" dirty="0">
                <a:latin typeface="Times New Roman" panose="02020603050405020304" pitchFamily="18" charset="0"/>
              </a:rPr>
              <a:t>— управление рисками — выявление факторов, которые могут повлиять на проект (рис. 1.1); определение зависимостей возможных результатов проекта от наступления ситуаций риска; разработка методов и стратегий управления рисками; планирование, реализация и контроль </a:t>
            </a:r>
            <a:r>
              <a:rPr lang="ru-RU" sz="1800" dirty="0" err="1">
                <a:latin typeface="Times New Roman" panose="02020603050405020304" pitchFamily="18" charset="0"/>
              </a:rPr>
              <a:t>противорисковых</a:t>
            </a:r>
            <a:r>
              <a:rPr lang="ru-RU" sz="1800" dirty="0">
                <a:latin typeface="Times New Roman" panose="02020603050405020304" pitchFamily="18" charset="0"/>
              </a:rPr>
              <a:t> мероприятий;</a:t>
            </a:r>
            <a:endParaRPr lang="ru-RU" sz="1800" dirty="0"/>
          </a:p>
          <a:p>
            <a:pPr indent="540385" algn="just">
              <a:lnSpc>
                <a:spcPct val="150000"/>
              </a:lnSpc>
            </a:pPr>
            <a:r>
              <a:rPr lang="ru-RU" sz="1800" dirty="0">
                <a:latin typeface="Times New Roman" panose="02020603050405020304" pitchFamily="18" charset="0"/>
              </a:rPr>
              <a:t>—	управление проблемами — выявление возникающих вопросов (технических, функциональных, влияющих на основной бизнес и др.), их анализ, принятие и исполнение решений, формальное закрытие и мониторинг проблем проекта;</a:t>
            </a:r>
            <a:endParaRPr lang="ru-RU" sz="1800" dirty="0"/>
          </a:p>
          <a:p>
            <a:pPr indent="540385" algn="just">
              <a:lnSpc>
                <a:spcPct val="150000"/>
              </a:lnSpc>
            </a:pPr>
            <a:r>
              <a:rPr lang="ru-RU" sz="1800" dirty="0">
                <a:latin typeface="Times New Roman" panose="02020603050405020304" pitchFamily="18" charset="0"/>
              </a:rPr>
              <a:t>—	управление изменениями — выявление изменений ранее согласованных параметров, их анализ, принятие и исполнение решений, формальное закрытие и мониторинг изменений проекта</a:t>
            </a:r>
            <a:r>
              <a:rPr lang="ru-RU" sz="1800" dirty="0" smtClean="0">
                <a:latin typeface="Times New Roman" panose="02020603050405020304" pitchFamily="18" charset="0"/>
              </a:rPr>
              <a:t>.</a:t>
            </a:r>
          </a:p>
          <a:p>
            <a:pPr indent="540385" algn="just">
              <a:lnSpc>
                <a:spcPct val="150000"/>
              </a:lnSpc>
            </a:pPr>
            <a:r>
              <a:rPr lang="ru-RU" sz="1800" dirty="0">
                <a:latin typeface="Times New Roman" panose="02020603050405020304" pitchFamily="18" charset="0"/>
              </a:rPr>
              <a:t>8. Управление контрактами — определение требуемых товаров и услуг, потенциальных поставщиков; поддержание формализованных отношений с поставщиками</a:t>
            </a:r>
            <a:r>
              <a:rPr lang="ru-RU" sz="1800" dirty="0" smtClean="0">
                <a:latin typeface="Times New Roman" panose="02020603050405020304" pitchFamily="18" charset="0"/>
              </a:rPr>
              <a:t>.</a:t>
            </a:r>
            <a:endParaRPr lang="ru-RU" sz="1800" dirty="0"/>
          </a:p>
          <a:p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21902921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49327942"/>
              </p:ext>
            </p:extLst>
          </p:nvPr>
        </p:nvGraphicFramePr>
        <p:xfrm>
          <a:off x="2339752" y="1124744"/>
          <a:ext cx="5760640" cy="853430"/>
        </p:xfrm>
        <a:graphic>
          <a:graphicData uri="http://schemas.openxmlformats.org/drawingml/2006/table">
            <a:tbl>
              <a:tblPr/>
              <a:tblGrid>
                <a:gridCol w="5760640"/>
              </a:tblGrid>
              <a:tr h="853430">
                <a:tc>
                  <a:txBody>
                    <a:bodyPr/>
                    <a:lstStyle/>
                    <a:p>
                      <a:pPr algn="l">
                        <a:lnSpc>
                          <a:spcPts val="850"/>
                        </a:lnSpc>
                        <a:spcAft>
                          <a:spcPts val="0"/>
                        </a:spcAft>
                        <a:tabLst>
                          <a:tab pos="1865630" algn="l"/>
                        </a:tabLst>
                      </a:pPr>
                      <a:r>
                        <a:rPr lang="ru-RU" sz="1600" spc="2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Уникальность	Особенности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2049" name="Picture 1" descr="image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412776"/>
            <a:ext cx="5112568" cy="280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9376097"/>
              </p:ext>
            </p:extLst>
          </p:nvPr>
        </p:nvGraphicFramePr>
        <p:xfrm>
          <a:off x="1691680" y="5013175"/>
          <a:ext cx="5760640" cy="720080"/>
        </p:xfrm>
        <a:graphic>
          <a:graphicData uri="http://schemas.openxmlformats.org/drawingml/2006/table">
            <a:tbl>
              <a:tblPr/>
              <a:tblGrid>
                <a:gridCol w="5760640"/>
              </a:tblGrid>
              <a:tr h="720080">
                <a:tc>
                  <a:txBody>
                    <a:bodyPr/>
                    <a:lstStyle/>
                    <a:p>
                      <a:pPr algn="l">
                        <a:lnSpc>
                          <a:spcPts val="950"/>
                        </a:lnSpc>
                        <a:spcAft>
                          <a:spcPts val="0"/>
                        </a:spcAft>
                      </a:pPr>
                      <a:r>
                        <a:rPr lang="ru-RU" sz="2400" b="1" i="1" spc="1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Рис. 1.1.</a:t>
                      </a:r>
                      <a:r>
                        <a:rPr lang="ru-RU" sz="2400" spc="1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Факторы, влияющие на проект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40007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16632"/>
            <a:ext cx="8640960" cy="6624736"/>
          </a:xfrm>
        </p:spPr>
        <p:txBody>
          <a:bodyPr>
            <a:normAutofit fontScale="92500" lnSpcReduction="10000"/>
          </a:bodyPr>
          <a:lstStyle/>
          <a:p>
            <a:pPr marR="12700" indent="540385" algn="just">
              <a:lnSpc>
                <a:spcPct val="150000"/>
              </a:lnSpc>
              <a:spcBef>
                <a:spcPts val="2400"/>
              </a:spcBef>
            </a:pPr>
            <a:r>
              <a:rPr lang="ru-RU" sz="2800" spc="4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Отличаясь от традиционного менеджмента по своей структуре, содержанию и принципам, управление проек­тами, тем не менее, тесно связано с ним. Функции управле­ния проектами охватывают такие элементы традиционного функционального менеджмента, как финансовый менед­жмент, управление персоналом, операционный менеджмент, логистика, инновационный менеджмент, управление каче­ством, маркетинг и др. Использование этих функциональных областей менеджмента для целей управления проектами представлено в табл. 1.2.</a:t>
            </a:r>
            <a:endParaRPr lang="ru-RU" sz="1600" spc="4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033349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74137746"/>
              </p:ext>
            </p:extLst>
          </p:nvPr>
        </p:nvGraphicFramePr>
        <p:xfrm>
          <a:off x="323528" y="836712"/>
          <a:ext cx="8424935" cy="5762090"/>
        </p:xfrm>
        <a:graphic>
          <a:graphicData uri="http://schemas.openxmlformats.org/drawingml/2006/table">
            <a:tbl>
              <a:tblPr firstRow="1" firstCol="1" bandRow="1"/>
              <a:tblGrid>
                <a:gridCol w="1708977"/>
                <a:gridCol w="4212003"/>
                <a:gridCol w="2503955"/>
              </a:tblGrid>
              <a:tr h="459219"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spc="1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Функцио­нальная область ме­неджмента</a:t>
                      </a:r>
                      <a:endParaRPr lang="ru-RU" sz="800" spc="15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52" marR="19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spc="1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Использование для целей управ­ления проектами</a:t>
                      </a:r>
                      <a:endParaRPr lang="ru-RU" sz="800" spc="15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52" marR="19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spc="1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Функциональная область управления проектами</a:t>
                      </a:r>
                      <a:endParaRPr lang="ru-RU" sz="800" spc="15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52" marR="19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960253"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spc="1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Финансо­вый менед­жмент</a:t>
                      </a:r>
                      <a:endParaRPr lang="ru-RU" sz="800" spc="15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52" marR="19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540385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spc="1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Обеспечение соответствия про­екта ограничениям по бюджету, формирование бюджета проекта. Оценка эффективности проекта. Интеграция бюджета проекта в систему бюджетов предприятия (при реализации проекта в рамках действующего предприятия)</a:t>
                      </a:r>
                      <a:endParaRPr lang="ru-RU" sz="800" spc="15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52" marR="19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540385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spc="1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Управление стои­мостью проекта. Управление про­ектными отклоне­ниями</a:t>
                      </a:r>
                      <a:endParaRPr lang="ru-RU" sz="800" spc="15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52" marR="19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280337"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spc="1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Управле­ние персо­налом</a:t>
                      </a:r>
                      <a:endParaRPr lang="ru-RU" sz="800" spc="15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52" marR="19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540385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spc="1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Определение требований к ква­лификации персонала, привле­каемого для реализации проекта; мотивация членов проектной команды, разрешение конфликтов; формирование адекватной потреб­ностям проекта и организации системы оплаты труда участников проектной команды; интеграция проектной команды в систему мотивации персонала предпри­ятия</a:t>
                      </a:r>
                      <a:endParaRPr lang="ru-RU" sz="800" spc="15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52" marR="19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540385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spc="1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Управление персо­налом</a:t>
                      </a:r>
                      <a:endParaRPr lang="ru-RU" sz="800" spc="15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52" marR="19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88829"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spc="1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Операцион­ный менед­жмент</a:t>
                      </a:r>
                      <a:endParaRPr lang="ru-RU" sz="800" spc="15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52" marR="19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540385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spc="1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Определение последовательности выполнения работ по проекту и интеграция работ по проекту с текущими операциями предпри­ятия</a:t>
                      </a:r>
                      <a:endParaRPr lang="ru-RU" sz="800" spc="15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52" marR="19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spc="1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Управление проек­том по временным параметрам. Управление проект­ными отклонениями</a:t>
                      </a:r>
                      <a:endParaRPr lang="ru-RU" sz="800" spc="15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52" marR="19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9219"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spc="1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Логистика</a:t>
                      </a:r>
                      <a:endParaRPr lang="ru-RU" sz="800" spc="15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52" marR="19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540385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spc="1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Выбор поставщиков, схемы транс­портировки, складирования, систем расчетов с поставщиками и т.п.</a:t>
                      </a:r>
                      <a:endParaRPr lang="ru-RU" sz="800" spc="15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52" marR="19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540385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spc="1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Управление кон­трактами</a:t>
                      </a:r>
                      <a:endParaRPr lang="ru-RU" sz="800" spc="15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52" marR="19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46863">
                <a:tc>
                  <a:txBody>
                    <a:bodyPr/>
                    <a:lstStyle/>
                    <a:p>
                      <a:pPr indent="540385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spc="1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Иннова­ционный менед­жмент</a:t>
                      </a:r>
                      <a:endParaRPr lang="ru-RU" sz="800" spc="15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52" marR="19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540385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spc="1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Определение критериев успешно­сти проекта, реализация проекта (если проект инновационный), идентификация и оценка коммер­ческих и технических рисков</a:t>
                      </a:r>
                      <a:endParaRPr lang="ru-RU" sz="800" spc="15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52" marR="19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540385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spc="1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Управление пред­метной областью проекта.</a:t>
                      </a:r>
                      <a:endParaRPr lang="ru-RU" sz="800" spc="15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indent="540385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spc="1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Управление проект­ными отклонениями</a:t>
                      </a:r>
                      <a:endParaRPr lang="ru-RU" sz="800" spc="15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52" marR="19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33474"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spc="1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Управле­ние каче­ством</a:t>
                      </a:r>
                      <a:endParaRPr lang="ru-RU" sz="800" spc="15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52" marR="19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spc="1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Разработка мероприятий по обе­спечению качества проекта, инте­грация проекта в систему менед­жмента качества предприятия</a:t>
                      </a:r>
                      <a:endParaRPr lang="ru-RU" sz="800" spc="15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52" marR="19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540385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spc="1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Управление каче­ством</a:t>
                      </a:r>
                      <a:endParaRPr lang="ru-RU" sz="800" spc="15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52" marR="19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4414"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spc="1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Маркетинг</a:t>
                      </a:r>
                      <a:endParaRPr lang="ru-RU" sz="800" spc="15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52" marR="19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540385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spc="1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Исследования рынка, каналы рас­пространения информации о проекте</a:t>
                      </a:r>
                      <a:endParaRPr lang="ru-RU" sz="800" spc="15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52" marR="19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540385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spc="1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Управление комму­никациями</a:t>
                      </a:r>
                      <a:endParaRPr lang="ru-RU" sz="800" spc="15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52" marR="19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323528" y="24867"/>
            <a:ext cx="85689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12700" indent="540385" algn="ctr">
              <a:spcBef>
                <a:spcPts val="2400"/>
              </a:spcBef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Microsoft Sans Serif" panose="020B0604020202020204" pitchFamily="34" charset="0"/>
              </a:rPr>
              <a:t>Таблица 1.2 - Функциональные области менеджмента и их использование для целей управления проектами</a:t>
            </a:r>
            <a:endParaRPr lang="ru-RU" sz="1050" spc="4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92750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16632"/>
            <a:ext cx="8640960" cy="6624736"/>
          </a:xfrm>
        </p:spPr>
        <p:txBody>
          <a:bodyPr/>
          <a:lstStyle/>
          <a:p>
            <a:pPr indent="540385" algn="just">
              <a:lnSpc>
                <a:spcPct val="150000"/>
              </a:lnSpc>
            </a:pPr>
            <a:r>
              <a:rPr lang="ru-RU" sz="2800" b="1" dirty="0">
                <a:latin typeface="Times New Roman" panose="02020603050405020304" pitchFamily="18" charset="0"/>
              </a:rPr>
              <a:t>1.2. Методология управления </a:t>
            </a:r>
            <a:r>
              <a:rPr lang="ru-RU" sz="2800" b="1" dirty="0" smtClean="0">
                <a:latin typeface="Times New Roman" panose="02020603050405020304" pitchFamily="18" charset="0"/>
              </a:rPr>
              <a:t>проектами</a:t>
            </a:r>
          </a:p>
          <a:p>
            <a:pPr indent="540385" algn="just">
              <a:lnSpc>
                <a:spcPct val="150000"/>
              </a:lnSpc>
            </a:pPr>
            <a:endParaRPr lang="ru-RU" dirty="0"/>
          </a:p>
          <a:p>
            <a:pPr algn="just"/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Методологию принято определять как некую совокупность научных принципов, которая обеспечивает исследовательский процесс необходимым набором методов и приемов, посредством которых выясняется сущность рассматриваемого экономического явления или процесса, его движущие силы и вектор развития.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28283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16632"/>
            <a:ext cx="8640960" cy="6624736"/>
          </a:xfrm>
        </p:spPr>
        <p:txBody>
          <a:bodyPr>
            <a:normAutofit fontScale="62500" lnSpcReduction="20000"/>
          </a:bodyPr>
          <a:lstStyle/>
          <a:p>
            <a:pPr indent="54038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</a:rPr>
              <a:t>•	принцип обоснованности предлагаемых рекомендаций, использования при их разработке современных достижений экономической науки, методов инновационного, инвестиционного, финансового менеджмента, управления персоналом, логического и экономико-математического моделирования, способствующих достижению общей цели проекта и решению поставленных частных задач;</a:t>
            </a:r>
            <a:endParaRPr lang="ru-RU" dirty="0"/>
          </a:p>
          <a:p>
            <a:pPr indent="54038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</a:rPr>
              <a:t>•	принцип историзма, означающий использование накопленного в России и зарубежных странах практического опыта управления проектами, разрешения противоречий в данной сфере деятельности и распространения лучших результатов;</a:t>
            </a:r>
            <a:endParaRPr lang="ru-RU" dirty="0"/>
          </a:p>
          <a:p>
            <a:pPr indent="54038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</a:rPr>
              <a:t>•	принцип системности, обусловливающий подход к проекту как к сложной системе, находящейся под воздействием факторов внешней среды, обладающей значительным разнообразием внутренних отношений и таким отличительным признаком, как единство структуры, функций и </a:t>
            </a:r>
            <a:r>
              <a:rPr lang="ru-RU" sz="2800" dirty="0" err="1">
                <a:latin typeface="Times New Roman" panose="02020603050405020304" pitchFamily="18" charset="0"/>
              </a:rPr>
              <a:t>эмерджентности</a:t>
            </a:r>
            <a:r>
              <a:rPr lang="ru-RU" sz="2800" dirty="0">
                <a:latin typeface="Times New Roman" panose="02020603050405020304" pitchFamily="18" charset="0"/>
              </a:rPr>
              <a:t>. Следовательно, необходимо ориентироваться на организацию такого взаимодействия элементов системы, которое позволит повысить эффективность управления проектами;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765782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16632"/>
            <a:ext cx="8640960" cy="6624736"/>
          </a:xfrm>
        </p:spPr>
        <p:txBody>
          <a:bodyPr>
            <a:normAutofit fontScale="70000" lnSpcReduction="20000"/>
          </a:bodyPr>
          <a:lstStyle/>
          <a:p>
            <a:pPr indent="54038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</a:rPr>
              <a:t>принцип комплексности, предопределяющий учет всех внешних и внутренних факторов, оказывающих влияние на механизмы передачи технологий в условиях российской инновационной системы;</a:t>
            </a:r>
            <a:endParaRPr lang="ru-RU" dirty="0"/>
          </a:p>
          <a:p>
            <a:pPr indent="54038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</a:rPr>
              <a:t>•	принцип классификации, означающий выделение в системе однородных элементов по определенным классификационным признакам с целью повышения ее управляемости и эффективности функционирования;</a:t>
            </a:r>
            <a:endParaRPr lang="ru-RU" dirty="0"/>
          </a:p>
          <a:p>
            <a:pPr indent="54038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</a:rPr>
              <a:t>•	принцип эффективности, предполагающий направленность методов управления проектами на достижение позитивных результатов как для участников проекта, так и для системы более высокого уровня, в которой осуществляется этот проект (предприятие, регион). Эти позитивные результаты могут выражаться как количественно в виде показателей экономической эффективности проекта или </a:t>
            </a:r>
            <a:r>
              <a:rPr lang="ru-RU" sz="2800" dirty="0" err="1">
                <a:latin typeface="Times New Roman" panose="02020603050405020304" pitchFamily="18" charset="0"/>
              </a:rPr>
              <a:t>предприя¬тия</a:t>
            </a:r>
            <a:r>
              <a:rPr lang="ru-RU" sz="2800" dirty="0">
                <a:latin typeface="Times New Roman" panose="02020603050405020304" pitchFamily="18" charset="0"/>
              </a:rPr>
              <a:t>, так и качественно в повышении конкурентоспособности предприятий-участников, росте их инновационной активности и др.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872354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16632"/>
            <a:ext cx="8640960" cy="6624736"/>
          </a:xfrm>
        </p:spPr>
        <p:txBody>
          <a:bodyPr>
            <a:normAutofit fontScale="92500" lnSpcReduction="10000"/>
          </a:bodyPr>
          <a:lstStyle/>
          <a:p>
            <a:pPr indent="54038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</a:rPr>
              <a:t>Спектр методов управления проектами довольно широк. К ним относятся как общие методы менеджмента (методы планирования, оценки эффективности), так и специфические методы, собственно и положившие начало управлению проектами как отдельной дисциплине и области науки. К последним относятся методы сетевого планирования и управления, включающие метод анализа критического пути (</a:t>
            </a:r>
            <a:r>
              <a:rPr lang="ru-RU" sz="2800" dirty="0" err="1">
                <a:latin typeface="Times New Roman" panose="02020603050405020304" pitchFamily="18" charset="0"/>
              </a:rPr>
              <a:t>Critical</a:t>
            </a:r>
            <a:r>
              <a:rPr lang="ru-RU" sz="2800" dirty="0"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</a:rPr>
              <a:t>Path</a:t>
            </a:r>
            <a:r>
              <a:rPr lang="ru-RU" sz="2800" dirty="0"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</a:rPr>
              <a:t>Method</a:t>
            </a:r>
            <a:r>
              <a:rPr lang="ru-RU" sz="2800" dirty="0">
                <a:latin typeface="Times New Roman" panose="02020603050405020304" pitchFamily="18" charset="0"/>
              </a:rPr>
              <a:t> — CPM, 1957) и метод анализа и оценки программ (проектов) (</a:t>
            </a:r>
            <a:r>
              <a:rPr lang="ru-RU" sz="2800" dirty="0" err="1">
                <a:latin typeface="Times New Roman" panose="02020603050405020304" pitchFamily="18" charset="0"/>
              </a:rPr>
              <a:t>Program</a:t>
            </a:r>
            <a:r>
              <a:rPr lang="ru-RU" sz="2800" dirty="0"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</a:rPr>
              <a:t>Evaluation</a:t>
            </a:r>
            <a:r>
              <a:rPr lang="ru-RU" sz="2800" dirty="0"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</a:rPr>
              <a:t>and</a:t>
            </a:r>
            <a:r>
              <a:rPr lang="ru-RU" sz="2800" dirty="0"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</a:rPr>
              <a:t>Review</a:t>
            </a:r>
            <a:r>
              <a:rPr lang="ru-RU" sz="2800" dirty="0"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</a:rPr>
              <a:t>Technique</a:t>
            </a:r>
            <a:r>
              <a:rPr lang="ru-RU" sz="2800" dirty="0">
                <a:latin typeface="Times New Roman" panose="02020603050405020304" pitchFamily="18" charset="0"/>
              </a:rPr>
              <a:t> — PERT, 1958).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999058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16632"/>
            <a:ext cx="8640960" cy="6624736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Первоначально управление проектами применялось как особая область управления для целей военного назначения. Первым примером современного проектного менеджмента стала реализация начатого в 1941 г. проекта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Manhattan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, посвященного созданию американской атомной бомбы. Ввиду необходимости сохранения военной тайны специальные методы планирования и контроля реализации, разработанные для данного проекта, также разрабатывались исследовательскими и консалтинговыми организациями, занятыми в военной сфере (NASA,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Rand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Corporation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). Применение и совершенствование методов управления проектами связано с американскими военными (строительство атомной подводной лодки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Polaris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) и космическими (проект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Apollo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) проектами. Однако с конца 50-х гг. ХХ в. методы управления проектами стали применяться и в проектах невоенного назначения.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5555275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16632"/>
            <a:ext cx="8640960" cy="6624736"/>
          </a:xfrm>
        </p:spPr>
        <p:txBody>
          <a:bodyPr/>
          <a:lstStyle/>
          <a:p>
            <a:pPr indent="54038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</a:rPr>
              <a:t>Два основных названных выше метода были модифицированы и дополнены такими методами, как:</a:t>
            </a:r>
            <a:endParaRPr lang="ru-RU" dirty="0"/>
          </a:p>
          <a:p>
            <a:pPr indent="540385" algn="just">
              <a:lnSpc>
                <a:spcPct val="150000"/>
              </a:lnSpc>
            </a:pPr>
            <a:r>
              <a:rPr lang="en-US" sz="2800" dirty="0">
                <a:latin typeface="Times New Roman" panose="02020603050405020304" pitchFamily="18" charset="0"/>
              </a:rPr>
              <a:t>•	Metra Potential Method (MPM, 1958);</a:t>
            </a:r>
            <a:endParaRPr lang="ru-RU" dirty="0"/>
          </a:p>
          <a:p>
            <a:pPr indent="540385" algn="just">
              <a:lnSpc>
                <a:spcPct val="150000"/>
              </a:lnSpc>
            </a:pPr>
            <a:r>
              <a:rPr lang="en-US" sz="2800" dirty="0">
                <a:latin typeface="Times New Roman" panose="02020603050405020304" pitchFamily="18" charset="0"/>
              </a:rPr>
              <a:t>•	Generalized Activity Network (GAN, 1962);</a:t>
            </a:r>
            <a:endParaRPr lang="ru-RU" dirty="0"/>
          </a:p>
          <a:p>
            <a:pPr indent="540385" algn="just">
              <a:lnSpc>
                <a:spcPct val="150000"/>
              </a:lnSpc>
            </a:pPr>
            <a:r>
              <a:rPr lang="en-US" sz="2800" dirty="0">
                <a:latin typeface="Times New Roman" panose="02020603050405020304" pitchFamily="18" charset="0"/>
              </a:rPr>
              <a:t>•	Precedence Diagramming Method (PDM, 1964);</a:t>
            </a:r>
            <a:endParaRPr lang="ru-RU" dirty="0"/>
          </a:p>
          <a:p>
            <a:pPr indent="540385" algn="just">
              <a:lnSpc>
                <a:spcPct val="150000"/>
              </a:lnSpc>
            </a:pPr>
            <a:r>
              <a:rPr lang="en-US" sz="2800" dirty="0">
                <a:latin typeface="Times New Roman" panose="02020603050405020304" pitchFamily="18" charset="0"/>
              </a:rPr>
              <a:t>•	Graphical Evaluation and Review Technique (GERT, 1966)</a:t>
            </a:r>
            <a:r>
              <a:rPr lang="ru-RU" sz="2800" dirty="0">
                <a:latin typeface="Times New Roman" panose="02020603050405020304" pitchFamily="18" charset="0"/>
              </a:rPr>
              <a:t>и </a:t>
            </a:r>
            <a:r>
              <a:rPr lang="ru-RU" sz="2800" dirty="0" err="1">
                <a:latin typeface="Times New Roman" panose="02020603050405020304" pitchFamily="18" charset="0"/>
              </a:rPr>
              <a:t>др</a:t>
            </a:r>
            <a:r>
              <a:rPr lang="en-US" sz="2800" dirty="0">
                <a:latin typeface="Times New Roman" panose="02020603050405020304" pitchFamily="18" charset="0"/>
              </a:rPr>
              <a:t>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437864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260648"/>
            <a:ext cx="8424936" cy="667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12700" indent="540385" algn="just">
              <a:lnSpc>
                <a:spcPct val="150000"/>
              </a:lnSpc>
              <a:spcBef>
                <a:spcPts val="2400"/>
              </a:spcBef>
              <a:spcAft>
                <a:spcPts val="0"/>
              </a:spcAft>
            </a:pPr>
            <a:r>
              <a:rPr lang="ru-RU" sz="2400" spc="4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Понятия «проект», «управление проектами» давно и прочно вошли в нашу жизнь, не существует общеприня­того толкования этого термина. Считается, что слово «про­ект»</a:t>
            </a:r>
            <a:r>
              <a:rPr lang="ru-RU" sz="2400" i="1" spc="1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spc="1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(project</a:t>
            </a:r>
            <a:r>
              <a:rPr lang="ru-RU" sz="2400" spc="4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происходит от латинского</a:t>
            </a:r>
            <a:r>
              <a:rPr lang="ru-RU" sz="2400" i="1" spc="1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spc="1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projacere</a:t>
            </a:r>
            <a:r>
              <a:rPr lang="ru-RU" sz="2400" spc="4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— про­двигать что-то вперед</a:t>
            </a:r>
            <a:r>
              <a:rPr lang="ru-RU" sz="2400" i="1" spc="1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spc="1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(pro</a:t>
            </a:r>
            <a:r>
              <a:rPr lang="ru-RU" sz="2400" spc="4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— заранее;</a:t>
            </a:r>
            <a:r>
              <a:rPr lang="ru-RU" sz="2400" i="1" spc="1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spc="1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jacere</a:t>
            </a:r>
            <a:r>
              <a:rPr lang="ru-RU" sz="2400" spc="4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— продвигать, бросать вперед). Под проектом в российском менеджменте понимается совокупность, комплекс задач и действий, имею­щих следующие отличительные признаки: четкие конечные цели, взаимосвязи задач и ресурсов, определенные сроки начала и окончания проекта, известная степень новизны целей и условий реализации, неизбежность различных конфликтных ситуаций вокруг и внутри проекта.</a:t>
            </a:r>
            <a:endParaRPr lang="ru-RU" sz="1200" spc="4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98723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16632"/>
            <a:ext cx="8640960" cy="6624736"/>
          </a:xfrm>
        </p:spPr>
        <p:txBody>
          <a:bodyPr>
            <a:normAutofit fontScale="55000" lnSpcReduction="20000"/>
          </a:bodyPr>
          <a:lstStyle/>
          <a:p>
            <a:pPr indent="54038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</a:rPr>
              <a:t>По мнению специалистов </a:t>
            </a:r>
            <a:r>
              <a:rPr lang="ru-RU" sz="2800" dirty="0" err="1">
                <a:latin typeface="Times New Roman" panose="02020603050405020304" pitchFamily="18" charset="0"/>
              </a:rPr>
              <a:t>Microsoft</a:t>
            </a:r>
            <a:r>
              <a:rPr lang="ru-RU" sz="2800" dirty="0">
                <a:latin typeface="Times New Roman" panose="02020603050405020304" pitchFamily="18" charset="0"/>
              </a:rPr>
              <a:t>, применение методов управления проектами будет иметь успех при наличии следующих основных элементов:</a:t>
            </a:r>
            <a:endParaRPr lang="ru-RU" dirty="0"/>
          </a:p>
          <a:p>
            <a:pPr indent="54038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</a:rPr>
              <a:t>1)	ограничение масштаба проекта — четкое определение продукта, ограничения по времени и персоналу;</a:t>
            </a:r>
            <a:endParaRPr lang="ru-RU" dirty="0"/>
          </a:p>
          <a:p>
            <a:pPr indent="54038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</a:rPr>
              <a:t>2)	возможность разделения продукта на части — </a:t>
            </a:r>
            <a:r>
              <a:rPr lang="ru-RU" sz="2800" dirty="0" err="1">
                <a:latin typeface="Times New Roman" panose="02020603050405020304" pitchFamily="18" charset="0"/>
              </a:rPr>
              <a:t>модуляризация</a:t>
            </a:r>
            <a:r>
              <a:rPr lang="ru-RU" sz="2800" dirty="0">
                <a:latin typeface="Times New Roman" panose="02020603050405020304" pitchFamily="18" charset="0"/>
              </a:rPr>
              <a:t> по техническим характеристикам, функциям, подсистемам и объектам;</a:t>
            </a:r>
            <a:endParaRPr lang="ru-RU" dirty="0"/>
          </a:p>
          <a:p>
            <a:pPr indent="54038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</a:rPr>
              <a:t>3)	возможность разбиения проекта — выделение команд и групп, разрабатывающих отдельные технические характеристики, поэтапных </a:t>
            </a:r>
            <a:r>
              <a:rPr lang="ru-RU" sz="2800" dirty="0" err="1">
                <a:latin typeface="Times New Roman" panose="02020603050405020304" pitchFamily="18" charset="0"/>
              </a:rPr>
              <a:t>подпроектов</a:t>
            </a:r>
            <a:r>
              <a:rPr lang="ru-RU" sz="2800" dirty="0">
                <a:latin typeface="Times New Roman" panose="02020603050405020304" pitchFamily="18" charset="0"/>
              </a:rPr>
              <a:t>;</a:t>
            </a:r>
            <a:endParaRPr lang="ru-RU" dirty="0"/>
          </a:p>
          <a:p>
            <a:pPr indent="54038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</a:rPr>
              <a:t>4)	создание малых групп и управление ими — большое количество малых производственных групп, обладающих независимостью и ответственностью;</a:t>
            </a:r>
            <a:endParaRPr lang="ru-RU" dirty="0"/>
          </a:p>
          <a:p>
            <a:pPr indent="54038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</a:rPr>
              <a:t>5)	небольшое количество жестких правил, применяемых для усиления координации и синхронизации — ежедневное формирование продукта, немедленный поиск и исправление ошибок, поэтапная стабилизация;</a:t>
            </a:r>
            <a:endParaRPr lang="ru-RU" dirty="0"/>
          </a:p>
          <a:p>
            <a:pPr indent="54038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</a:rPr>
              <a:t>6)	хорошие коммуникации, как внутри команд и </a:t>
            </a:r>
            <a:r>
              <a:rPr lang="ru-RU" sz="2800" dirty="0" smtClean="0">
                <a:latin typeface="Times New Roman" panose="02020603050405020304" pitchFamily="18" charset="0"/>
              </a:rPr>
              <a:t>функциональных </a:t>
            </a:r>
            <a:r>
              <a:rPr lang="ru-RU" sz="2800" dirty="0">
                <a:latin typeface="Times New Roman" panose="02020603050405020304" pitchFamily="18" charset="0"/>
              </a:rPr>
              <a:t>групп, так и между ними — разделение </a:t>
            </a:r>
            <a:r>
              <a:rPr lang="ru-RU" sz="2800" dirty="0" smtClean="0">
                <a:latin typeface="Times New Roman" panose="02020603050405020304" pitchFamily="18" charset="0"/>
              </a:rPr>
              <a:t>ответственности</a:t>
            </a:r>
            <a:r>
              <a:rPr lang="ru-RU" sz="2800" dirty="0">
                <a:latin typeface="Times New Roman" panose="02020603050405020304" pitchFamily="18" charset="0"/>
              </a:rPr>
              <a:t>, открытая культура;</a:t>
            </a:r>
            <a:endParaRPr lang="ru-RU" dirty="0"/>
          </a:p>
          <a:p>
            <a:pPr indent="54038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</a:rPr>
              <a:t>7)	гибкость производственного процесса, необходимая для приспособления к меняющимся условиям — развитие специфических свойств продукта, планирование резервов времени внутри проекта, развитие самого </a:t>
            </a:r>
            <a:r>
              <a:rPr lang="ru-RU" sz="2800" dirty="0" smtClean="0">
                <a:latin typeface="Times New Roman" panose="02020603050405020304" pitchFamily="18" charset="0"/>
              </a:rPr>
              <a:t>производственного </a:t>
            </a:r>
            <a:r>
              <a:rPr lang="ru-RU" sz="2800" dirty="0">
                <a:latin typeface="Times New Roman" panose="02020603050405020304" pitchFamily="18" charset="0"/>
              </a:rPr>
              <a:t>процесса.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6956970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16632"/>
            <a:ext cx="8640960" cy="6624736"/>
          </a:xfrm>
        </p:spPr>
        <p:txBody>
          <a:bodyPr>
            <a:noAutofit/>
          </a:bodyPr>
          <a:lstStyle/>
          <a:p>
            <a:pPr indent="540385" algn="just">
              <a:lnSpc>
                <a:spcPct val="150000"/>
              </a:lnSpc>
            </a:pPr>
            <a:r>
              <a:rPr lang="ru-RU" sz="1300" dirty="0">
                <a:latin typeface="Times New Roman" panose="02020603050405020304" pitchFamily="18" charset="0"/>
              </a:rPr>
              <a:t>Несмотря на то, что для России современные стандарты управления проектами относительно новы, в стране имеются предпосылки для успешного проектного управления, поскольку в отечественной экономике давно применяется программно-целевой подход к управлению. Основной формой программного управления выступают целевые комплексные программы. К основным принципам программно- целевого управления относятся:</a:t>
            </a:r>
            <a:endParaRPr lang="ru-RU" sz="1300" dirty="0"/>
          </a:p>
          <a:p>
            <a:pPr indent="540385" algn="just">
              <a:lnSpc>
                <a:spcPct val="150000"/>
              </a:lnSpc>
            </a:pPr>
            <a:r>
              <a:rPr lang="ru-RU" sz="1300" dirty="0">
                <a:latin typeface="Times New Roman" panose="02020603050405020304" pitchFamily="18" charset="0"/>
              </a:rPr>
              <a:t>—	целенаправленность — целевая ориентация программ на обеспечение конечных результатов;</a:t>
            </a:r>
            <a:endParaRPr lang="ru-RU" sz="1300" dirty="0"/>
          </a:p>
          <a:p>
            <a:pPr indent="540385" algn="just">
              <a:lnSpc>
                <a:spcPct val="150000"/>
              </a:lnSpc>
            </a:pPr>
            <a:r>
              <a:rPr lang="ru-RU" sz="1300" dirty="0">
                <a:latin typeface="Times New Roman" panose="02020603050405020304" pitchFamily="18" charset="0"/>
              </a:rPr>
              <a:t>—	системность — разработка совокупности мер, необходимых для реализация программы, во взаимосвязи с концепцией развития страны в целом;</a:t>
            </a:r>
            <a:endParaRPr lang="ru-RU" sz="1300" dirty="0"/>
          </a:p>
          <a:p>
            <a:pPr indent="540385" algn="just">
              <a:lnSpc>
                <a:spcPct val="150000"/>
              </a:lnSpc>
            </a:pPr>
            <a:r>
              <a:rPr lang="ru-RU" sz="1300" dirty="0">
                <a:latin typeface="Times New Roman" panose="02020603050405020304" pitchFamily="18" charset="0"/>
              </a:rPr>
              <a:t>—	комплексность — разработка отдельных элементов программной структуры, направленных на достижение частных целей, должна осуществляться в соответствии с генеральной целью;</a:t>
            </a:r>
            <a:endParaRPr lang="ru-RU" sz="1300" dirty="0"/>
          </a:p>
          <a:p>
            <a:pPr indent="540385" algn="just">
              <a:lnSpc>
                <a:spcPct val="150000"/>
              </a:lnSpc>
            </a:pPr>
            <a:r>
              <a:rPr lang="ru-RU" sz="1300" dirty="0">
                <a:latin typeface="Times New Roman" panose="02020603050405020304" pitchFamily="18" charset="0"/>
              </a:rPr>
              <a:t>—	обеспеченность — все мероприятия, предусмотренные программой, должны быть обеспечены различными видами ресурсов — финансовыми, информационными, материальными, трудовыми;</a:t>
            </a:r>
            <a:endParaRPr lang="ru-RU" sz="1300" dirty="0"/>
          </a:p>
          <a:p>
            <a:pPr indent="540385" algn="just">
              <a:lnSpc>
                <a:spcPct val="150000"/>
              </a:lnSpc>
            </a:pPr>
            <a:r>
              <a:rPr lang="ru-RU" sz="1300" dirty="0">
                <a:latin typeface="Times New Roman" panose="02020603050405020304" pitchFamily="18" charset="0"/>
              </a:rPr>
              <a:t>—	приоритетность — система предпочтений, выработанная на основе общей концепции развития;</a:t>
            </a:r>
            <a:endParaRPr lang="ru-RU" sz="1300" dirty="0"/>
          </a:p>
          <a:p>
            <a:pPr indent="540385" algn="just">
              <a:lnSpc>
                <a:spcPct val="150000"/>
              </a:lnSpc>
            </a:pPr>
            <a:r>
              <a:rPr lang="ru-RU" sz="1300" dirty="0">
                <a:latin typeface="Times New Roman" panose="02020603050405020304" pitchFamily="18" charset="0"/>
              </a:rPr>
              <a:t>—	экономическая безопасность;</a:t>
            </a:r>
            <a:endParaRPr lang="ru-RU" sz="1300" dirty="0"/>
          </a:p>
          <a:p>
            <a:pPr indent="540385" algn="just">
              <a:lnSpc>
                <a:spcPct val="150000"/>
              </a:lnSpc>
            </a:pPr>
            <a:r>
              <a:rPr lang="ru-RU" sz="1300" dirty="0">
                <a:latin typeface="Times New Roman" panose="02020603050405020304" pitchFamily="18" charset="0"/>
              </a:rPr>
              <a:t>—	согласованность федеральных и региональных интересов и задач;</a:t>
            </a:r>
            <a:endParaRPr lang="ru-RU" sz="1300" dirty="0"/>
          </a:p>
          <a:p>
            <a:pPr indent="540385" algn="just">
              <a:lnSpc>
                <a:spcPct val="150000"/>
              </a:lnSpc>
            </a:pPr>
            <a:r>
              <a:rPr lang="ru-RU" sz="1300" dirty="0">
                <a:latin typeface="Times New Roman" panose="02020603050405020304" pitchFamily="18" charset="0"/>
              </a:rPr>
              <a:t>—	своевременность, т.е. достижение требуемого конечного результата в установленный срок.</a:t>
            </a:r>
            <a:endParaRPr lang="ru-RU" sz="1300" dirty="0"/>
          </a:p>
          <a:p>
            <a:endParaRPr lang="ru-RU" sz="1300" dirty="0"/>
          </a:p>
        </p:txBody>
      </p:sp>
    </p:spTree>
    <p:extLst>
      <p:ext uri="{BB962C8B-B14F-4D97-AF65-F5344CB8AC3E}">
        <p14:creationId xmlns:p14="http://schemas.microsoft.com/office/powerpoint/2010/main" val="394568503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16632"/>
            <a:ext cx="8640960" cy="6624736"/>
          </a:xfrm>
        </p:spPr>
        <p:txBody>
          <a:bodyPr>
            <a:normAutofit fontScale="62500" lnSpcReduction="20000"/>
          </a:bodyPr>
          <a:lstStyle/>
          <a:p>
            <a:pPr marL="742950" lvl="1" indent="-28575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 startAt="3"/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Стандарты управления проектами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540385" algn="just">
              <a:lnSpc>
                <a:spcPct val="150000"/>
              </a:lnSpc>
            </a:pPr>
            <a:r>
              <a:rPr lang="ru-RU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54038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</a:rPr>
              <a:t>Методология управления проектами отражается в стандартах управления проектами. В настоящее время существуют следующие виды стандартов:</a:t>
            </a:r>
            <a:endParaRPr lang="ru-RU" dirty="0"/>
          </a:p>
          <a:p>
            <a:pPr indent="54038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</a:rPr>
              <a:t>—	международные — стандарты, получившие международное значение в процессе своего развития или предназначенные для международного использования;</a:t>
            </a:r>
            <a:endParaRPr lang="ru-RU" dirty="0"/>
          </a:p>
          <a:p>
            <a:pPr indent="54038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</a:rPr>
              <a:t>—	национальные — созданные для применения внутри одной страны или получившие общенациональный статус в процессе своего развития;</a:t>
            </a:r>
            <a:endParaRPr lang="ru-RU" dirty="0"/>
          </a:p>
          <a:p>
            <a:pPr indent="54038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</a:rPr>
              <a:t>—	общественные — подготовленные и принятые сообществом специалистов;</a:t>
            </a:r>
            <a:endParaRPr lang="ru-RU" dirty="0"/>
          </a:p>
          <a:p>
            <a:pPr indent="54038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</a:rPr>
              <a:t>—	частные — комплексы знаний, пропагандируемые для свободного использования частными лицами, компаниями или учреждениями;</a:t>
            </a:r>
            <a:endParaRPr lang="ru-RU" dirty="0"/>
          </a:p>
          <a:p>
            <a:pPr indent="54038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</a:rPr>
              <a:t> — корпоративные — разработанные для применения внутри одной компании или внутри группы родственных компаний.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3510272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16632"/>
            <a:ext cx="8640960" cy="6624736"/>
          </a:xfrm>
        </p:spPr>
        <p:txBody>
          <a:bodyPr>
            <a:normAutofit fontScale="70000" lnSpcReduction="20000"/>
          </a:bodyPr>
          <a:lstStyle/>
          <a:p>
            <a:pPr indent="54038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</a:rPr>
              <a:t>Международные стандарты представляют собой полные системы, включающие, помимо описания требований к управлению проектами, обучение, тестирование, аудит, консалтинг и другие элементы. Всеохватывающих международных стандартов управления проектами пока не существует, но наиболее известны следующие стандарты.</a:t>
            </a:r>
            <a:endParaRPr lang="ru-RU" dirty="0"/>
          </a:p>
          <a:p>
            <a:pPr indent="540385" algn="just">
              <a:lnSpc>
                <a:spcPct val="150000"/>
              </a:lnSpc>
            </a:pPr>
            <a:r>
              <a:rPr lang="en-US" sz="2800" dirty="0">
                <a:latin typeface="Times New Roman" panose="02020603050405020304" pitchFamily="18" charset="0"/>
              </a:rPr>
              <a:t>1. Project Management Body of Knowledge (PMBOK) </a:t>
            </a:r>
            <a:r>
              <a:rPr lang="ru-RU" sz="2800" dirty="0">
                <a:latin typeface="Times New Roman" panose="02020603050405020304" pitchFamily="18" charset="0"/>
              </a:rPr>
              <a:t>Американского института управления проектами</a:t>
            </a:r>
            <a:r>
              <a:rPr lang="en-US" sz="2800" dirty="0">
                <a:latin typeface="Times New Roman" panose="02020603050405020304" pitchFamily="18" charset="0"/>
              </a:rPr>
              <a:t> (Project Management Institute — PMI). </a:t>
            </a:r>
            <a:r>
              <a:rPr lang="ru-RU" sz="2800" dirty="0">
                <a:latin typeface="Times New Roman" panose="02020603050405020304" pitchFamily="18" charset="0"/>
              </a:rPr>
              <a:t>Этот стандарт обновляется приблизительно один раз в четыре года. Одна из наиболее распространенных редакций датируется 2000 г., а самая актуальная, четвертая, версия стандарта — </a:t>
            </a:r>
            <a:r>
              <a:rPr lang="ru-RU" sz="2800" dirty="0" err="1">
                <a:latin typeface="Times New Roman" panose="02020603050405020304" pitchFamily="18" charset="0"/>
              </a:rPr>
              <a:t>The</a:t>
            </a:r>
            <a:r>
              <a:rPr lang="ru-RU" sz="2800" dirty="0"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</a:rPr>
              <a:t>Guide</a:t>
            </a:r>
            <a:r>
              <a:rPr lang="ru-RU" sz="2800" dirty="0"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</a:rPr>
              <a:t>to</a:t>
            </a:r>
            <a:r>
              <a:rPr lang="ru-RU" sz="2800" dirty="0"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</a:rPr>
              <a:t>the</a:t>
            </a:r>
            <a:r>
              <a:rPr lang="ru-RU" sz="2800" dirty="0">
                <a:latin typeface="Times New Roman" panose="02020603050405020304" pitchFamily="18" charset="0"/>
              </a:rPr>
              <a:t> PMBOK, 4th </a:t>
            </a:r>
            <a:r>
              <a:rPr lang="ru-RU" sz="2800" dirty="0" err="1">
                <a:latin typeface="Times New Roman" panose="02020603050405020304" pitchFamily="18" charset="0"/>
              </a:rPr>
              <a:t>Edition</a:t>
            </a:r>
            <a:r>
              <a:rPr lang="ru-RU" sz="2800" dirty="0">
                <a:latin typeface="Times New Roman" panose="02020603050405020304" pitchFamily="18" charset="0"/>
              </a:rPr>
              <a:t> — вышла в конце 2008 г. Стандарт был первоначально принят Американским национальным институтом стандартов (ANSI) в качестве национального стандарта в США, а в настоящее время обрел мировое признание.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0124524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16632"/>
            <a:ext cx="8640960" cy="6624736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IPMA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Competence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Baseline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(ICB) является международным нормативным документом, определяющим систему международных требований к компетентности менеджеров проектов. Этот стандарт разработан международной ассоциацией IPMA (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International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Project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Managers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Association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).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8826048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16632"/>
            <a:ext cx="8640960" cy="6624736"/>
          </a:xfrm>
        </p:spPr>
        <p:txBody>
          <a:bodyPr>
            <a:normAutofit fontScale="77500" lnSpcReduction="20000"/>
          </a:bodyPr>
          <a:lstStyle/>
          <a:p>
            <a:pPr indent="54038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Стандарт ISO 10006 является основополагающим документом из серии стандартов рассматриваемого профиля, подготовленным техническим комитетом ISO/TC 176 «Управление качеством и обеспечение качества» Всемирной федерации национальных органов стандартизации (члены ISO).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54038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Основной упор сделан на принцип эффективности проектирования оптимального процесса и контроля этого процесса, а не на контроле конечного результата.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54038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этой серии стандартов процессы сгруппированы в две категории. К первой категории отнесены процессы, связанные с обеспечением продукта проекта (проектирование, производство, проверка). Описанию последних посвящен стандарт ISO 9004—1. Вторая категория охватывает непосредственно процессы управления проектом и представлена стандартом ISO 10006.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5081073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16632"/>
            <a:ext cx="8640960" cy="6624736"/>
          </a:xfrm>
        </p:spPr>
        <p:txBody>
          <a:bodyPr>
            <a:normAutofit fontScale="92500" lnSpcReduction="10000"/>
          </a:bodyPr>
          <a:lstStyle/>
          <a:p>
            <a:pPr indent="54038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основе международных стандартов разрабатываются и национальные стандарты управления проектами. Отметим, что в России национальный стандарт отсутствует. Однако Ассоциация по управлению проектами России (SOVNET) разработала в 2001 г. на основе стандарта IPMA «Основы профессиональных знаний. Национальные требования к компетентности специалистов». Перевод стандарта ИСО 10006:2003 зарегистрирован, стандарт PMI распространяется в России частным порядком и часто используется как основа для корпоративных стандартов.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0737664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90687785"/>
              </p:ext>
            </p:extLst>
          </p:nvPr>
        </p:nvGraphicFramePr>
        <p:xfrm>
          <a:off x="179512" y="727613"/>
          <a:ext cx="8712968" cy="6120938"/>
        </p:xfrm>
        <a:graphic>
          <a:graphicData uri="http://schemas.openxmlformats.org/drawingml/2006/table">
            <a:tbl>
              <a:tblPr firstRow="1" firstCol="1" bandRow="1"/>
              <a:tblGrid>
                <a:gridCol w="1336891"/>
                <a:gridCol w="7376077"/>
              </a:tblGrid>
              <a:tr h="718614">
                <a:tc>
                  <a:txBody>
                    <a:bodyPr/>
                    <a:lstStyle/>
                    <a:p>
                      <a:pPr indent="8064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spc="1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Уровень зрелости (оценка, балл)</a:t>
                      </a:r>
                      <a:endParaRPr lang="ru-RU" sz="1100" spc="15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spc="1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Характеристика уровня</a:t>
                      </a:r>
                      <a:endParaRPr lang="ru-RU" sz="1100" spc="15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152996">
                <a:tc>
                  <a:txBody>
                    <a:bodyPr/>
                    <a:lstStyle/>
                    <a:p>
                      <a:pPr indent="8064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spc="1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Уровень 1</a:t>
                      </a:r>
                      <a:endParaRPr lang="ru-RU" sz="1100" spc="15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spc="1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Начальный, нулевой уровень.</a:t>
                      </a:r>
                      <a:endParaRPr lang="ru-RU" sz="1100" spc="15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spc="1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Работники действуют, исходя из своих личных пред­ставлений о целях работы. Отсутствуют внутренние регулирующие документы. Действия не документиру­ются, бизнес-знания не отделены от работников (знания пропадают при увольнении работников). Бизнес-про­цессы в организации не описаны и, соответственно, не классифицированы. Деятельность компании непро­зрачна даже для основного персонала</a:t>
                      </a:r>
                      <a:endParaRPr lang="ru-RU" sz="1100" spc="15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887602">
                <a:tc>
                  <a:txBody>
                    <a:bodyPr/>
                    <a:lstStyle/>
                    <a:p>
                      <a:pPr indent="8064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spc="1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Уровень 2</a:t>
                      </a:r>
                      <a:endParaRPr lang="ru-RU" sz="1100" spc="15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spc="1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Уровень осознания.</a:t>
                      </a:r>
                      <a:endParaRPr lang="ru-RU" sz="1100" spc="15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spc="1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Руководство компании решило превзойти начальный уровень. Появляются внутренние стандарты, описыва­ющие основные бизнес-процессы компании. Возникает повторяемость — выполнение новых проектов основы­вается на опыте выполнения предыдущих проектов</a:t>
                      </a:r>
                      <a:endParaRPr lang="ru-RU" sz="1100" spc="15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960830">
                <a:tc>
                  <a:txBody>
                    <a:bodyPr/>
                    <a:lstStyle/>
                    <a:p>
                      <a:pPr indent="8064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spc="1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Уровень 3</a:t>
                      </a:r>
                      <a:endParaRPr lang="ru-RU" sz="1100" spc="15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spc="1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Уровень управляемости.</a:t>
                      </a:r>
                      <a:endParaRPr lang="ru-RU" sz="1100" spc="15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spc="1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 организации задокументированы и стандартизиро­ваны все бизнес-процессы. Система управления оказы­вается отделенной от всего персонала организации, т.е. появляется внутренний «свод законов». Этим законам следует весь персонал организации, включая топ- менеджмент</a:t>
                      </a:r>
                      <a:endParaRPr lang="ru-RU" sz="1100" spc="15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152996">
                <a:tc>
                  <a:txBody>
                    <a:bodyPr/>
                    <a:lstStyle/>
                    <a:p>
                      <a:pPr indent="8064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spc="1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Уровень 4</a:t>
                      </a:r>
                      <a:endParaRPr lang="ru-RU" sz="1100" spc="15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spc="1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Уровень измеряемости.</a:t>
                      </a:r>
                      <a:endParaRPr lang="ru-RU" sz="1100" spc="15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spc="1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 компании вводится количественная система оценки эффективности бизнес-процессов (используются как финансовые, так и натуральные показатели). Одновре­менно используется та или иная система оценки работы персонала, например, система ключевых показателей. Обе системы, описание бизнес-процессов и оценки персонала синхронизированы между собой — эффектив­ная деятельность компании приводит к стимулирова­нию персонала</a:t>
                      </a:r>
                      <a:endParaRPr lang="ru-RU" sz="1100" spc="15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887602">
                <a:tc>
                  <a:txBody>
                    <a:bodyPr/>
                    <a:lstStyle/>
                    <a:p>
                      <a:pPr indent="8064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spc="1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Уровень 5</a:t>
                      </a:r>
                      <a:endParaRPr lang="ru-RU" sz="1100" spc="15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spc="1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Уровень совершенствования.</a:t>
                      </a:r>
                      <a:endParaRPr lang="ru-RU" sz="1100" spc="15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spc="1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На основе анализа количественных показателей в ком­пании проводится корректировка (реинжиниринг) бизнес-процессов. Коррекции отражаются во внутрен­них документах. Важно то, что процесс коррекции носит постоянный, системный характер</a:t>
                      </a:r>
                      <a:endParaRPr lang="ru-RU" sz="1100" spc="15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251520" y="116632"/>
            <a:ext cx="8715970" cy="4221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0385" algn="just">
              <a:lnSpc>
                <a:spcPct val="150000"/>
              </a:lnSpc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Таблица 1.3 </a:t>
            </a:r>
            <a:r>
              <a:rPr lang="ru-RU" sz="1600" b="1" spc="1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Общая характеристика уровней зрелости организации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438053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2564904"/>
            <a:ext cx="8424936" cy="720080"/>
          </a:xfrm>
        </p:spPr>
        <p:txBody>
          <a:bodyPr>
            <a:normAutofit/>
          </a:bodyPr>
          <a:lstStyle/>
          <a:p>
            <a:pPr algn="ctr"/>
            <a:r>
              <a:rPr lang="ru-RU" sz="4000" dirty="0" smtClean="0"/>
              <a:t>Спасибо за внимание!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36683028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16632"/>
            <a:ext cx="8640960" cy="6624736"/>
          </a:xfrm>
        </p:spPr>
        <p:txBody>
          <a:bodyPr/>
          <a:lstStyle/>
          <a:p>
            <a:pPr marR="12700" indent="540385" algn="just">
              <a:lnSpc>
                <a:spcPct val="150000"/>
              </a:lnSpc>
            </a:pPr>
            <a:r>
              <a:rPr lang="ru-RU" sz="2400" dirty="0"/>
              <a:t>Наиболее популярное определение, данное американским Институтом проектного управления и содержащееся в руководстве по основам проектного управления (PMBOK® </a:t>
            </a:r>
            <a:r>
              <a:rPr lang="ru-RU" sz="2400" dirty="0" err="1"/>
              <a:t>Guide</a:t>
            </a:r>
            <a:r>
              <a:rPr lang="ru-RU" sz="2400" dirty="0"/>
              <a:t>), трактует проект следующим образом.</a:t>
            </a:r>
          </a:p>
          <a:p>
            <a:pPr marR="12700" indent="540385" algn="just">
              <a:lnSpc>
                <a:spcPct val="150000"/>
              </a:lnSpc>
            </a:pPr>
            <a:r>
              <a:rPr lang="ru-RU" sz="3200" i="1" dirty="0"/>
              <a:t>Проект — это временное предприятие, предназначенное для создания уникальных продуктов, услуг или результатов.</a:t>
            </a:r>
            <a:endParaRPr lang="ru-RU" sz="2800" i="1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5424228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16632"/>
            <a:ext cx="8640960" cy="6624736"/>
          </a:xfrm>
        </p:spPr>
        <p:txBody>
          <a:bodyPr>
            <a:normAutofit fontScale="70000" lnSpcReduction="20000"/>
          </a:bodyPr>
          <a:lstStyle/>
          <a:p>
            <a:pPr marR="12700" indent="540385" algn="just">
              <a:lnSpc>
                <a:spcPct val="150000"/>
              </a:lnSpc>
            </a:pPr>
            <a:r>
              <a:rPr lang="ru-RU" sz="2800" dirty="0"/>
              <a:t>1.	Наличие дат начала и завершения (у каждого проекта обязательно есть начало и конец, этим проектная деятельность отличается от операционной, рутинной деятельности предприятия).</a:t>
            </a:r>
            <a:endParaRPr lang="ru-RU" dirty="0"/>
          </a:p>
          <a:p>
            <a:pPr marR="12700" indent="540385" algn="just">
              <a:lnSpc>
                <a:spcPct val="150000"/>
              </a:lnSpc>
            </a:pPr>
            <a:r>
              <a:rPr lang="ru-RU" sz="2800" dirty="0"/>
              <a:t>2.	Результат каждого проекта — уникальный продукт или услуга. Этим проектная деятельность также отличается от операционной. </a:t>
            </a:r>
            <a:endParaRPr lang="ru-RU" dirty="0"/>
          </a:p>
          <a:p>
            <a:pPr marR="12700" indent="540385" algn="just">
              <a:lnSpc>
                <a:spcPct val="150000"/>
              </a:lnSpc>
            </a:pPr>
            <a:r>
              <a:rPr lang="ru-RU" sz="2800" dirty="0">
                <a:solidFill>
                  <a:srgbClr val="000000"/>
                </a:solidFill>
                <a:ea typeface="Microsoft Sans Serif" panose="020B0604020202020204" pitchFamily="34" charset="0"/>
              </a:rPr>
              <a:t>3. Направленность проекта на достижение определенных целей. Как правило, причиной появления проекта является некоторая проблема, требующая решения, либо благоприят­ная ситуация, требующая усилий для того, чтобы предпри­ятие могло опередить конкурентов. Успешным считается проект, который с учетом ресурсных ограничений позволяет полностью реализовать поставленные цели</a:t>
            </a:r>
            <a:endParaRPr lang="ru-RU" dirty="0"/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732485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16632"/>
            <a:ext cx="8640960" cy="6624736"/>
          </a:xfrm>
        </p:spPr>
        <p:txBody>
          <a:bodyPr/>
          <a:lstStyle/>
          <a:p>
            <a:pPr algn="just"/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Управление проектами отличается от менеджмента в классическом понимании этого слова. Обычно менеджмент понимается как координация действий, ориентированных на достижение определенных целей при одновременно экономном расходовании средств. Это процесс планирования, организации, руководства и контроля работы членов организации и использование всех имеющихся организационных ресурсов для достижения определенных организацией целей. Менеджмент имеет циклический, повторяющийся характер, что и позволяет совершенствовать управленческие воздействия и добиваться роста эффективности функционирования организации.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220480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16632"/>
            <a:ext cx="8640960" cy="6624736"/>
          </a:xfrm>
        </p:spPr>
        <p:txBody>
          <a:bodyPr>
            <a:normAutofit fontScale="85000" lnSpcReduction="10000"/>
          </a:bodyPr>
          <a:lstStyle/>
          <a:p>
            <a:pPr marR="12700" indent="540385" algn="just">
              <a:lnSpc>
                <a:spcPct val="150000"/>
              </a:lnSpc>
              <a:spcBef>
                <a:spcPts val="2400"/>
              </a:spcBef>
            </a:pPr>
            <a:r>
              <a:rPr lang="ru-RU" sz="2800" spc="4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Проект же — уникальное предприятие, характеризующееся динамичным развитием и ограниченностью по времени и ресурсам. Следовательно, управление проектами использует уникальные методы и инструменты для повышения эффективности реализации проектов. Как самостоятельная дисциплина управление проектами сформировалось относительно недавно, что стало возможным благодаря новым знаниям, полученным в результате изучения общих закономерностей, присущих проектам во всех областях деятельности, а также благодаря методам и средствам, используемым для различных проектов.</a:t>
            </a:r>
            <a:endParaRPr lang="ru-RU" sz="1600" spc="4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254482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8647863"/>
              </p:ext>
            </p:extLst>
          </p:nvPr>
        </p:nvGraphicFramePr>
        <p:xfrm>
          <a:off x="179512" y="116629"/>
          <a:ext cx="8784976" cy="6601444"/>
        </p:xfrm>
        <a:graphic>
          <a:graphicData uri="http://schemas.openxmlformats.org/drawingml/2006/table">
            <a:tbl>
              <a:tblPr firstRow="1" firstCol="1" bandRow="1"/>
              <a:tblGrid>
                <a:gridCol w="2330193"/>
                <a:gridCol w="2884403"/>
                <a:gridCol w="3570380"/>
              </a:tblGrid>
              <a:tr h="40128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15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Критерий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0" marR="57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241300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15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Традиционный менеджмент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0" marR="57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431800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15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Управление проектами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0" marR="57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0193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15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Направленность на конечные показатели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0" marR="57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15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Ориентирован на ход событий, про­цесс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0" marR="57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15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Ориентировано на дости­жение определенной цели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0" marR="57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3405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15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Направленность на удовлетворе­ние интересов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0" marR="57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15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Организация, в кото­рой осуществляются процессы управле­ния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0" marR="57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15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Заказчик, которому важен конкретный результат проекта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0" marR="57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00322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15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Ограничения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0" marR="57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15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Отсутствуют четкие ограничения по вре­мени и ресурсам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0" marR="57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15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Имеются четкие ограни­чения по времени и дру­гим ресурсам, особенно финансовым (бюджет проекта)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0" marR="57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0193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15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Основной объ­ект планирова­ния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0" marR="57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15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Планируется распре­деление позиций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0" marR="57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15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Подробно планируются используемые ресурсы (время, деньги, персонал)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0" marR="57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20386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15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Оценка резуль­татов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0" marR="57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15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Широко использу­ется регулирование процессов в ходе их реализации, корректирующие воздействия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0" marR="57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15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Результаты оцениваются по окончании проекта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0" marR="57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0450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15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Задействован­ный персонал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0" marR="57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15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Персонал, постоянно занятый в органи­зации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0" marR="57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15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Проектные команды, состоящие как из персо­нала организации, так и из внешних исполни­телей, существующие ограниченный период времени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0" marR="57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0193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15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Характер дея­тельности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0" marR="57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15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Монотонный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0" marR="57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15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Разнообразные виды дея­тельности, сопряженные с риском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0" marR="57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85009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16632"/>
            <a:ext cx="8640960" cy="6624736"/>
          </a:xfrm>
        </p:spPr>
        <p:txBody>
          <a:bodyPr>
            <a:normAutofit fontScale="70000" lnSpcReduction="20000"/>
          </a:bodyPr>
          <a:lstStyle/>
          <a:p>
            <a:pPr indent="54038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</a:rPr>
              <a:t>Наибольшее внимание обычно уделяется процессам управления проектами в следующих функциональных областях:</a:t>
            </a:r>
            <a:endParaRPr lang="ru-RU" dirty="0"/>
          </a:p>
          <a:p>
            <a:pPr indent="54038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</a:rPr>
              <a:t>1.	Управление предметной областью проекта (содержанием и границами) — определение целей, результатов и критериев оценки успешности проекта (в сфере информационных и коммуникационных технологий, особенно в области разработки программных продуктов, эту деятельность называют управлением конфигурацией).</a:t>
            </a:r>
            <a:endParaRPr lang="ru-RU" dirty="0"/>
          </a:p>
          <a:p>
            <a:pPr indent="54038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</a:rPr>
              <a:t>2.	Управление проектом по временным параметрам — разбиение проекта на группы работ и отдельные работы; определение последовательности выполнения работ, продолжительности и расписания работ — календарного плана проекта; контроль изменений календарного плана проекта.</a:t>
            </a:r>
            <a:endParaRPr lang="ru-RU" dirty="0"/>
          </a:p>
          <a:p>
            <a:pPr indent="54038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</a:rPr>
              <a:t>3.	Управление стоимостью проекта — определение видов и количества ресурсов, необходимых для осуществления проекта; определение стоимости ресурсов и работ; учет и контроль расходов и доходов, а также изменений бюджета.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283451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16632"/>
            <a:ext cx="8640960" cy="6624736"/>
          </a:xfrm>
        </p:spPr>
        <p:txBody>
          <a:bodyPr>
            <a:normAutofit fontScale="70000" lnSpcReduction="20000"/>
          </a:bodyPr>
          <a:lstStyle/>
          <a:p>
            <a:pPr indent="54038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</a:rPr>
              <a:t>4.	Управление качеством — определение стандартов качества, относящихся к проекту, способов достижения требуемого уровня качества и мероприятий по обеспечению качества; контроль качества.</a:t>
            </a:r>
            <a:endParaRPr lang="ru-RU" dirty="0"/>
          </a:p>
          <a:p>
            <a:pPr indent="54038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</a:rPr>
              <a:t>5.	Управление персоналом — распределение полномочий, ответственности и отношений координации и субординации персонала проекта; построение организационных и ресурсных диаграмм; подбор проектной команды и персонала, задействованного в реализации проекта; совершенствование проектной команды.</a:t>
            </a:r>
            <a:endParaRPr lang="ru-RU" dirty="0"/>
          </a:p>
          <a:p>
            <a:pPr indent="54038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</a:rPr>
              <a:t>6.	Управление коммуникациями — определение источников и потребителей информации внутри и вне проекта, сроков и периодичности предоставления информации, способов доставки информации; описание видов распространяемой информации; управление процедурами распространения информации в ходе реализации проекта.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0037663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261</TotalTime>
  <Words>1680</Words>
  <Application>Microsoft Office PowerPoint</Application>
  <PresentationFormat>Экран (4:3)</PresentationFormat>
  <Paragraphs>141</Paragraphs>
  <Slides>28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36" baseType="lpstr">
      <vt:lpstr>Calibri</vt:lpstr>
      <vt:lpstr>Lucida Sans Unicode</vt:lpstr>
      <vt:lpstr>Microsoft Sans Serif</vt:lpstr>
      <vt:lpstr>Times New Roman</vt:lpstr>
      <vt:lpstr>Verdana</vt:lpstr>
      <vt:lpstr>Wingdings 2</vt:lpstr>
      <vt:lpstr>Wingdings 3</vt:lpstr>
      <vt:lpstr>Открытая</vt:lpstr>
      <vt:lpstr>Тема 1. УПРАВЛЕНИЕ ПРОЕКТАМИ: ОСНОВНЫЕ ПОНЯТИЯ     1. Понятия «проект» и «управление проектами» 2.    Методология управления проектами 3.    Стандарты управления проектами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Ставропольский ГАУ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3. Генезис понятия организационная культура</dc:title>
  <dc:creator>ДВ</dc:creator>
  <cp:lastModifiedBy>Дима</cp:lastModifiedBy>
  <cp:revision>22</cp:revision>
  <dcterms:created xsi:type="dcterms:W3CDTF">2014-04-21T11:00:57Z</dcterms:created>
  <dcterms:modified xsi:type="dcterms:W3CDTF">2015-01-13T10:27:40Z</dcterms:modified>
</cp:coreProperties>
</file>